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342" r:id="rId2"/>
    <p:sldId id="352" r:id="rId3"/>
    <p:sldId id="353" r:id="rId4"/>
    <p:sldId id="351" r:id="rId5"/>
    <p:sldId id="355" r:id="rId6"/>
    <p:sldId id="348" r:id="rId7"/>
    <p:sldId id="356" r:id="rId8"/>
    <p:sldId id="354" r:id="rId9"/>
    <p:sldId id="35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EDD761-CA60-891A-17F1-E1F181E1E7EF}" v="515" dt="2023-10-12T00:53:46.967"/>
    <p1510:client id="{D23A1946-569B-57F7-07ED-49F1A075F3FE}" v="875" dt="2023-10-12T01:23:27.580"/>
    <p1510:client id="{F5E9010F-CB68-436F-9236-E154AB762ED0}" v="75" dt="2023-10-12T00:16:48.5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snapToObjects="1" showGuides="1">
      <p:cViewPr varScale="1">
        <p:scale>
          <a:sx n="109" d="100"/>
          <a:sy n="109" d="100"/>
        </p:scale>
        <p:origin x="636"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8/10/relationships/authors" Target="author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jpg>
</file>

<file path=ppt/media/image4.jp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10/11/2023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77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17651611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172360" y="3794725"/>
            <a:ext cx="12191997" cy="781119"/>
          </a:xfrm>
        </p:spPr>
        <p:txBody>
          <a:bodyPr vert="horz" lIns="91440" tIns="45720" rIns="91440" bIns="45720" rtlCol="0" anchor="t">
            <a:noAutofit/>
          </a:bodyPr>
          <a:lstStyle/>
          <a:p>
            <a:r>
              <a:rPr lang="en-US" dirty="0">
                <a:latin typeface="Biome Light"/>
                <a:cs typeface="Biome Light"/>
              </a:rPr>
              <a:t>PHASE 1</a:t>
            </a:r>
            <a:endParaRPr lang="en-US" dirty="0"/>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0" y="5723049"/>
            <a:ext cx="12192000" cy="1132941"/>
          </a:xfrm>
        </p:spPr>
        <p:txBody>
          <a:bodyPr/>
          <a:lstStyle/>
          <a:p>
            <a:r>
              <a:rPr lang="en-US" dirty="0">
                <a:cs typeface="Arial"/>
              </a:rPr>
              <a:t>TEAM 14</a:t>
            </a:r>
            <a:endParaRPr lang="en-US" dirty="0"/>
          </a:p>
        </p:txBody>
      </p:sp>
      <p:sp>
        <p:nvSpPr>
          <p:cNvPr id="6" name="Title 1">
            <a:extLst>
              <a:ext uri="{FF2B5EF4-FFF2-40B4-BE49-F238E27FC236}">
                <a16:creationId xmlns:a16="http://schemas.microsoft.com/office/drawing/2014/main" id="{96901EF4-E1B0-B0E5-9C23-9AE588CC77C1}"/>
              </a:ext>
            </a:extLst>
          </p:cNvPr>
          <p:cNvSpPr txBox="1">
            <a:spLocks/>
          </p:cNvSpPr>
          <p:nvPr/>
        </p:nvSpPr>
        <p:spPr>
          <a:xfrm>
            <a:off x="1439089" y="2521678"/>
            <a:ext cx="9659269" cy="1164882"/>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spc="2200" baseline="0">
                <a:solidFill>
                  <a:schemeClr val="accent5"/>
                </a:solidFill>
                <a:latin typeface="+mj-lt"/>
                <a:ea typeface="+mj-ea"/>
                <a:cs typeface="Biome" panose="020B0503030204020804" pitchFamily="34" charset="0"/>
              </a:defRPr>
            </a:lvl1pPr>
          </a:lstStyle>
          <a:p>
            <a:r>
              <a:rPr lang="en-US" dirty="0">
                <a:cs typeface="Biome"/>
              </a:rPr>
              <a:t>Project 1</a:t>
            </a:r>
            <a:endParaRPr lang="en-US"/>
          </a:p>
        </p:txBody>
      </p:sp>
      <p:sp>
        <p:nvSpPr>
          <p:cNvPr id="5" name="Subtitle 3">
            <a:extLst>
              <a:ext uri="{FF2B5EF4-FFF2-40B4-BE49-F238E27FC236}">
                <a16:creationId xmlns:a16="http://schemas.microsoft.com/office/drawing/2014/main" id="{CD17A4FA-A8EA-2FC5-9D26-EDE3E808A0CA}"/>
              </a:ext>
            </a:extLst>
          </p:cNvPr>
          <p:cNvSpPr txBox="1">
            <a:spLocks/>
          </p:cNvSpPr>
          <p:nvPr/>
        </p:nvSpPr>
        <p:spPr>
          <a:xfrm>
            <a:off x="161475" y="636054"/>
            <a:ext cx="12191997" cy="781119"/>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4000" b="0" i="0" kern="1200" spc="1800" baseline="0">
                <a:solidFill>
                  <a:schemeClr val="bg1"/>
                </a:solidFill>
                <a:latin typeface="Biome Light" panose="020B0303030204020804" pitchFamily="34" charset="0"/>
                <a:ea typeface="+mn-ea"/>
                <a:cs typeface="Biome Light" panose="020B0303030204020804" pitchFamily="34" charset="0"/>
              </a:defRPr>
            </a:lvl1pPr>
            <a:lvl2pPr marL="457200" indent="0" algn="ctr" defTabSz="914400" rtl="0" eaLnBrk="1" latinLnBrk="0" hangingPunct="1">
              <a:lnSpc>
                <a:spcPct val="90000"/>
              </a:lnSpc>
              <a:spcBef>
                <a:spcPts val="500"/>
              </a:spcBef>
              <a:buClr>
                <a:schemeClr val="accent6"/>
              </a:buClr>
              <a:buFont typeface="Arial" panose="020B0604020202020204" pitchFamily="34" charset="0"/>
              <a:buNone/>
              <a:defRPr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Clr>
                <a:schemeClr val="accent6"/>
              </a:buClr>
              <a:buFont typeface="Arial" panose="020B0604020202020204" pitchFamily="34" charset="0"/>
              <a:buNone/>
              <a:defRPr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Clr>
                <a:schemeClr val="accent6"/>
              </a:buClr>
              <a:buFont typeface="Arial" panose="020B0604020202020204" pitchFamily="34" charset="0"/>
              <a:buNone/>
              <a:defRPr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500" dirty="0">
                <a:latin typeface="Biome Light"/>
                <a:cs typeface="Biome Light"/>
              </a:rPr>
              <a:t>INTRODUCTION TO DATA SCIENCE</a:t>
            </a:r>
            <a:endParaRPr lang="en-US" sz="2500" dirty="0"/>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Team members</a:t>
            </a:r>
            <a:endParaRPr lang="en-US" dirty="0"/>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2220319"/>
            <a:ext cx="8845828" cy="466384"/>
          </a:xfrm>
        </p:spPr>
        <p:txBody>
          <a:bodyPr/>
          <a:lstStyle/>
          <a:p>
            <a:r>
              <a:rPr lang="en-US" dirty="0">
                <a:cs typeface="Arial"/>
              </a:rPr>
              <a:t>Alpha Team – In charge of data preprocessing and cleaning</a:t>
            </a:r>
            <a:endParaRPr lang="en-US" dirty="0"/>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593723" y="5084372"/>
            <a:ext cx="2522391" cy="496713"/>
          </a:xfrm>
        </p:spPr>
        <p:txBody>
          <a:bodyPr/>
          <a:lstStyle/>
          <a:p>
            <a:r>
              <a:rPr lang="en-US" dirty="0">
                <a:cs typeface="Biome"/>
              </a:rPr>
              <a:t>Pham</a:t>
            </a:r>
            <a:endParaRPr lang="en-US" dirty="0"/>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cs typeface="Biome"/>
              </a:rPr>
              <a:t>Project 1 – Phase 1</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
        <p:nvSpPr>
          <p:cNvPr id="13" name="Text Placeholder 27">
            <a:extLst>
              <a:ext uri="{FF2B5EF4-FFF2-40B4-BE49-F238E27FC236}">
                <a16:creationId xmlns:a16="http://schemas.microsoft.com/office/drawing/2014/main" id="{566D8A4B-5508-AB88-A3BB-3789A6CB8F61}"/>
              </a:ext>
            </a:extLst>
          </p:cNvPr>
          <p:cNvSpPr txBox="1">
            <a:spLocks/>
          </p:cNvSpPr>
          <p:nvPr/>
        </p:nvSpPr>
        <p:spPr>
          <a:xfrm>
            <a:off x="4830409" y="5109772"/>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Haven</a:t>
            </a:r>
            <a:endParaRPr lang="en-US" dirty="0"/>
          </a:p>
        </p:txBody>
      </p:sp>
      <p:sp>
        <p:nvSpPr>
          <p:cNvPr id="14" name="Text Placeholder 27">
            <a:extLst>
              <a:ext uri="{FF2B5EF4-FFF2-40B4-BE49-F238E27FC236}">
                <a16:creationId xmlns:a16="http://schemas.microsoft.com/office/drawing/2014/main" id="{438FF72F-C96D-BA6A-3087-4EB865B2C156}"/>
              </a:ext>
            </a:extLst>
          </p:cNvPr>
          <p:cNvSpPr txBox="1">
            <a:spLocks/>
          </p:cNvSpPr>
          <p:nvPr/>
        </p:nvSpPr>
        <p:spPr>
          <a:xfrm>
            <a:off x="8133435" y="5068180"/>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latin typeface="Segoe UI"/>
                <a:cs typeface="Segoe UI"/>
              </a:rPr>
              <a:t>Hussain</a:t>
            </a:r>
          </a:p>
        </p:txBody>
      </p:sp>
      <p:pic>
        <p:nvPicPr>
          <p:cNvPr id="16" name="Picture 15" descr="profile image">
            <a:extLst>
              <a:ext uri="{FF2B5EF4-FFF2-40B4-BE49-F238E27FC236}">
                <a16:creationId xmlns:a16="http://schemas.microsoft.com/office/drawing/2014/main" id="{50D8A372-8B2A-CC29-493D-B4384F58AE41}"/>
              </a:ext>
            </a:extLst>
          </p:cNvPr>
          <p:cNvPicPr>
            <a:picLocks noChangeAspect="1"/>
          </p:cNvPicPr>
          <p:nvPr/>
        </p:nvPicPr>
        <p:blipFill>
          <a:blip r:embed="rId3"/>
          <a:stretch>
            <a:fillRect/>
          </a:stretch>
        </p:blipFill>
        <p:spPr>
          <a:xfrm>
            <a:off x="1912621" y="3154097"/>
            <a:ext cx="1880559" cy="188055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Profile photo of Daeul Lee">
            <a:extLst>
              <a:ext uri="{FF2B5EF4-FFF2-40B4-BE49-F238E27FC236}">
                <a16:creationId xmlns:a16="http://schemas.microsoft.com/office/drawing/2014/main" id="{155637B9-631C-1B63-DA7E-D854CB091428}"/>
              </a:ext>
            </a:extLst>
          </p:cNvPr>
          <p:cNvPicPr>
            <a:picLocks noChangeAspect="1"/>
          </p:cNvPicPr>
          <p:nvPr/>
        </p:nvPicPr>
        <p:blipFill rotWithShape="1">
          <a:blip r:embed="rId4"/>
          <a:srcRect l="16754" t="14596" r="13089" b="15263"/>
          <a:stretch/>
        </p:blipFill>
        <p:spPr>
          <a:xfrm>
            <a:off x="5198853" y="3146244"/>
            <a:ext cx="1881419" cy="188096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9" name="Text Placeholder 3">
            <a:extLst>
              <a:ext uri="{FF2B5EF4-FFF2-40B4-BE49-F238E27FC236}">
                <a16:creationId xmlns:a16="http://schemas.microsoft.com/office/drawing/2014/main" id="{ADA64124-C181-DFB0-9A5B-72DAA397AAAF}"/>
              </a:ext>
            </a:extLst>
          </p:cNvPr>
          <p:cNvSpPr txBox="1">
            <a:spLocks/>
          </p:cNvSpPr>
          <p:nvPr/>
        </p:nvSpPr>
        <p:spPr>
          <a:xfrm>
            <a:off x="2250118" y="5377587"/>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2299356</a:t>
            </a:r>
            <a:endParaRPr lang="en-US" dirty="0"/>
          </a:p>
          <a:p>
            <a:endParaRPr lang="en-US" dirty="0"/>
          </a:p>
        </p:txBody>
      </p:sp>
      <p:sp>
        <p:nvSpPr>
          <p:cNvPr id="20" name="Text Placeholder 3">
            <a:extLst>
              <a:ext uri="{FF2B5EF4-FFF2-40B4-BE49-F238E27FC236}">
                <a16:creationId xmlns:a16="http://schemas.microsoft.com/office/drawing/2014/main" id="{5EC40EFF-E2A9-F130-D612-9B9A047FD4C8}"/>
              </a:ext>
            </a:extLst>
          </p:cNvPr>
          <p:cNvSpPr txBox="1">
            <a:spLocks/>
          </p:cNvSpPr>
          <p:nvPr/>
        </p:nvSpPr>
        <p:spPr>
          <a:xfrm>
            <a:off x="5499400" y="5377586"/>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2308018</a:t>
            </a:r>
            <a:endParaRPr lang="en-US" dirty="0"/>
          </a:p>
          <a:p>
            <a:endParaRPr lang="en-US" dirty="0"/>
          </a:p>
        </p:txBody>
      </p:sp>
      <p:sp>
        <p:nvSpPr>
          <p:cNvPr id="21" name="Text Placeholder 3">
            <a:extLst>
              <a:ext uri="{FF2B5EF4-FFF2-40B4-BE49-F238E27FC236}">
                <a16:creationId xmlns:a16="http://schemas.microsoft.com/office/drawing/2014/main" id="{F5571871-0492-0B06-E14E-7A882E2C9139}"/>
              </a:ext>
            </a:extLst>
          </p:cNvPr>
          <p:cNvSpPr txBox="1">
            <a:spLocks/>
          </p:cNvSpPr>
          <p:nvPr/>
        </p:nvSpPr>
        <p:spPr>
          <a:xfrm>
            <a:off x="8820569" y="5363208"/>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2338250</a:t>
            </a:r>
            <a:endParaRPr lang="en-US" dirty="0"/>
          </a:p>
          <a:p>
            <a:r>
              <a:rPr lang="en-US" dirty="0"/>
              <a:t>`</a:t>
            </a:r>
          </a:p>
        </p:txBody>
      </p:sp>
      <p:pic>
        <p:nvPicPr>
          <p:cNvPr id="23" name="Picture 22" descr="Penguin Illustration Vector Hd Images, Penguin Animal Small Avatar  Illustration Design, Penguin, Animal, Illustration PNG Image For Free  Download">
            <a:extLst>
              <a:ext uri="{FF2B5EF4-FFF2-40B4-BE49-F238E27FC236}">
                <a16:creationId xmlns:a16="http://schemas.microsoft.com/office/drawing/2014/main" id="{90EFE463-97D3-2AD8-77CA-D12ED04C6F27}"/>
              </a:ext>
            </a:extLst>
          </p:cNvPr>
          <p:cNvPicPr>
            <a:picLocks noChangeAspect="1"/>
          </p:cNvPicPr>
          <p:nvPr/>
        </p:nvPicPr>
        <p:blipFill>
          <a:blip r:embed="rId5"/>
          <a:stretch>
            <a:fillRect/>
          </a:stretch>
        </p:blipFill>
        <p:spPr>
          <a:xfrm>
            <a:off x="8476891" y="3106948"/>
            <a:ext cx="1909314" cy="19093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984182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Team members</a:t>
            </a:r>
            <a:endParaRPr lang="en-US" dirty="0"/>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709530" y="2220319"/>
            <a:ext cx="8845828" cy="466384"/>
          </a:xfrm>
        </p:spPr>
        <p:txBody>
          <a:bodyPr/>
          <a:lstStyle/>
          <a:p>
            <a:r>
              <a:rPr lang="en-US" dirty="0">
                <a:cs typeface="Arial"/>
              </a:rPr>
              <a:t>Bravo Team – In charge of SQL Workbench</a:t>
            </a:r>
            <a:endParaRPr lang="en-US" dirty="0"/>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593723" y="5084372"/>
            <a:ext cx="2522391" cy="496713"/>
          </a:xfrm>
        </p:spPr>
        <p:txBody>
          <a:bodyPr/>
          <a:lstStyle/>
          <a:p>
            <a:r>
              <a:rPr lang="en-US" dirty="0">
                <a:cs typeface="Biome"/>
              </a:rPr>
              <a:t>Preetham</a:t>
            </a:r>
            <a:endParaRPr lang="en-US" dirty="0"/>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cs typeface="Biome"/>
              </a:rPr>
              <a:t>Project 1 – Phase 1</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
        <p:nvSpPr>
          <p:cNvPr id="13" name="Text Placeholder 27">
            <a:extLst>
              <a:ext uri="{FF2B5EF4-FFF2-40B4-BE49-F238E27FC236}">
                <a16:creationId xmlns:a16="http://schemas.microsoft.com/office/drawing/2014/main" id="{566D8A4B-5508-AB88-A3BB-3789A6CB8F61}"/>
              </a:ext>
            </a:extLst>
          </p:cNvPr>
          <p:cNvSpPr txBox="1">
            <a:spLocks/>
          </p:cNvSpPr>
          <p:nvPr/>
        </p:nvSpPr>
        <p:spPr>
          <a:xfrm>
            <a:off x="4830409" y="5109772"/>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Jayanth</a:t>
            </a:r>
            <a:endParaRPr lang="en-US" dirty="0"/>
          </a:p>
        </p:txBody>
      </p:sp>
      <p:sp>
        <p:nvSpPr>
          <p:cNvPr id="14" name="Text Placeholder 27">
            <a:extLst>
              <a:ext uri="{FF2B5EF4-FFF2-40B4-BE49-F238E27FC236}">
                <a16:creationId xmlns:a16="http://schemas.microsoft.com/office/drawing/2014/main" id="{438FF72F-C96D-BA6A-3087-4EB865B2C156}"/>
              </a:ext>
            </a:extLst>
          </p:cNvPr>
          <p:cNvSpPr txBox="1">
            <a:spLocks/>
          </p:cNvSpPr>
          <p:nvPr/>
        </p:nvSpPr>
        <p:spPr>
          <a:xfrm>
            <a:off x="8195273" y="5080393"/>
            <a:ext cx="2522391" cy="496713"/>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latin typeface="Segoe UI"/>
                <a:cs typeface="Segoe UI"/>
              </a:rPr>
              <a:t>Srikavya</a:t>
            </a:r>
            <a:endParaRPr lang="en-US" dirty="0"/>
          </a:p>
        </p:txBody>
      </p:sp>
      <p:sp>
        <p:nvSpPr>
          <p:cNvPr id="5" name="Text Placeholder 3">
            <a:extLst>
              <a:ext uri="{FF2B5EF4-FFF2-40B4-BE49-F238E27FC236}">
                <a16:creationId xmlns:a16="http://schemas.microsoft.com/office/drawing/2014/main" id="{7420A91C-DAC0-C5C2-FE3E-9042EBD19A15}"/>
              </a:ext>
            </a:extLst>
          </p:cNvPr>
          <p:cNvSpPr txBox="1">
            <a:spLocks/>
          </p:cNvSpPr>
          <p:nvPr/>
        </p:nvSpPr>
        <p:spPr>
          <a:xfrm>
            <a:off x="2250118" y="5377587"/>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2288949</a:t>
            </a:r>
            <a:endParaRPr lang="en-US" dirty="0"/>
          </a:p>
          <a:p>
            <a:endParaRPr lang="en-US" dirty="0"/>
          </a:p>
        </p:txBody>
      </p:sp>
      <p:sp>
        <p:nvSpPr>
          <p:cNvPr id="7" name="Text Placeholder 3">
            <a:extLst>
              <a:ext uri="{FF2B5EF4-FFF2-40B4-BE49-F238E27FC236}">
                <a16:creationId xmlns:a16="http://schemas.microsoft.com/office/drawing/2014/main" id="{98C06F86-EDE9-86D2-A880-9509A93C890F}"/>
              </a:ext>
            </a:extLst>
          </p:cNvPr>
          <p:cNvSpPr txBox="1">
            <a:spLocks/>
          </p:cNvSpPr>
          <p:nvPr/>
        </p:nvSpPr>
        <p:spPr>
          <a:xfrm>
            <a:off x="5499400" y="5377586"/>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2288552</a:t>
            </a:r>
            <a:endParaRPr lang="en-US" dirty="0"/>
          </a:p>
          <a:p>
            <a:endParaRPr lang="en-US" dirty="0"/>
          </a:p>
        </p:txBody>
      </p:sp>
      <p:sp>
        <p:nvSpPr>
          <p:cNvPr id="9" name="Text Placeholder 3">
            <a:extLst>
              <a:ext uri="{FF2B5EF4-FFF2-40B4-BE49-F238E27FC236}">
                <a16:creationId xmlns:a16="http://schemas.microsoft.com/office/drawing/2014/main" id="{D4D47CE8-DC45-BF81-5618-4BBABBDC43EA}"/>
              </a:ext>
            </a:extLst>
          </p:cNvPr>
          <p:cNvSpPr txBox="1">
            <a:spLocks/>
          </p:cNvSpPr>
          <p:nvPr/>
        </p:nvSpPr>
        <p:spPr>
          <a:xfrm>
            <a:off x="8882407" y="5375421"/>
            <a:ext cx="1211451" cy="466384"/>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Arial"/>
              </a:rPr>
              <a:t>2311351</a:t>
            </a:r>
            <a:endParaRPr lang="en-US" dirty="0"/>
          </a:p>
          <a:p>
            <a:r>
              <a:rPr lang="en-US" dirty="0"/>
              <a:t>`</a:t>
            </a:r>
          </a:p>
        </p:txBody>
      </p:sp>
      <p:pic>
        <p:nvPicPr>
          <p:cNvPr id="15" name="Picture 14" descr="Penguin Illustration Vector Hd Images, Penguin Animal Small Avatar  Illustration Design, Penguin, Animal, Illustration PNG Image For Free  Download">
            <a:extLst>
              <a:ext uri="{FF2B5EF4-FFF2-40B4-BE49-F238E27FC236}">
                <a16:creationId xmlns:a16="http://schemas.microsoft.com/office/drawing/2014/main" id="{BE500474-9661-9FCE-4A79-7AE457A59686}"/>
              </a:ext>
            </a:extLst>
          </p:cNvPr>
          <p:cNvPicPr>
            <a:picLocks noChangeAspect="1"/>
          </p:cNvPicPr>
          <p:nvPr/>
        </p:nvPicPr>
        <p:blipFill>
          <a:blip r:embed="rId3"/>
          <a:stretch>
            <a:fillRect/>
          </a:stretch>
        </p:blipFill>
        <p:spPr>
          <a:xfrm>
            <a:off x="5299494" y="3250720"/>
            <a:ext cx="1909314" cy="19093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7" name="Picture 16" descr="Penguin Illustration Vector Hd Images, Penguin Animal Small Avatar  Illustration Design, Penguin, Animal, Illustration PNG Image For Free  Download">
            <a:extLst>
              <a:ext uri="{FF2B5EF4-FFF2-40B4-BE49-F238E27FC236}">
                <a16:creationId xmlns:a16="http://schemas.microsoft.com/office/drawing/2014/main" id="{E37FC699-AA65-C7D4-49F8-C39905FB31EE}"/>
              </a:ext>
            </a:extLst>
          </p:cNvPr>
          <p:cNvPicPr>
            <a:picLocks noChangeAspect="1"/>
          </p:cNvPicPr>
          <p:nvPr/>
        </p:nvPicPr>
        <p:blipFill>
          <a:blip r:embed="rId3"/>
          <a:stretch>
            <a:fillRect/>
          </a:stretch>
        </p:blipFill>
        <p:spPr>
          <a:xfrm>
            <a:off x="8462514" y="3250722"/>
            <a:ext cx="1909314" cy="19093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Picture 17" descr="Two men standing on a beach&#10;&#10;Description automatically generated">
            <a:extLst>
              <a:ext uri="{FF2B5EF4-FFF2-40B4-BE49-F238E27FC236}">
                <a16:creationId xmlns:a16="http://schemas.microsoft.com/office/drawing/2014/main" id="{042D5016-5274-6EE4-663B-2A099B21A808}"/>
              </a:ext>
            </a:extLst>
          </p:cNvPr>
          <p:cNvPicPr>
            <a:picLocks noChangeAspect="1"/>
          </p:cNvPicPr>
          <p:nvPr/>
        </p:nvPicPr>
        <p:blipFill rotWithShape="1">
          <a:blip r:embed="rId4"/>
          <a:srcRect l="49416" t="41916" r="27463" b="26048"/>
          <a:stretch/>
        </p:blipFill>
        <p:spPr>
          <a:xfrm>
            <a:off x="1992207" y="3253658"/>
            <a:ext cx="1904268" cy="191119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425710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dirty="0"/>
              <a:t>MetroPT-3 Dataset</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473482"/>
            <a:ext cx="6888665" cy="961087"/>
          </a:xfrm>
        </p:spPr>
        <p:txBody>
          <a:bodyPr vert="horz" lIns="91440" tIns="45720" rIns="91440" bIns="45720" rtlCol="0" anchor="t">
            <a:noAutofit/>
          </a:bodyPr>
          <a:lstStyle/>
          <a:p>
            <a:r>
              <a:rPr lang="en-US" sz="1200" dirty="0">
                <a:solidFill>
                  <a:schemeClr val="accent6">
                    <a:lumMod val="60000"/>
                    <a:lumOff val="40000"/>
                  </a:schemeClr>
                </a:solidFill>
                <a:ea typeface="+mj-lt"/>
                <a:cs typeface="+mj-lt"/>
              </a:rPr>
              <a:t>From a metro train in an operational context, readings from pressure, temperature, motor current, and air intake valves were collected from a compressor's Air Production Unit (APU). This dataset reveals real predictive maintenance challenges encountered in the industry. It can be used for failure predictions, anomaly explanations, and other tasks.</a:t>
            </a:r>
            <a:endParaRPr lang="en-US" sz="1200">
              <a:solidFill>
                <a:schemeClr val="accent6">
                  <a:lumMod val="60000"/>
                  <a:lumOff val="40000"/>
                </a:schemeClr>
              </a:solidFill>
            </a:endParaRPr>
          </a:p>
          <a:p>
            <a:endParaRPr lang="en-US" sz="1200" dirty="0"/>
          </a:p>
          <a:p>
            <a:endParaRPr lang="en-US" sz="1200"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878140" y="3986673"/>
            <a:ext cx="6888665" cy="2241805"/>
          </a:xfrm>
        </p:spPr>
        <p:txBody>
          <a:bodyPr/>
          <a:lstStyle/>
          <a:p>
            <a:r>
              <a:rPr lang="en-US" b="1" dirty="0">
                <a:solidFill>
                  <a:schemeClr val="bg1">
                    <a:lumMod val="95000"/>
                  </a:schemeClr>
                </a:solidFill>
                <a:cs typeface="Biome"/>
              </a:rPr>
              <a:t># Instances: </a:t>
            </a:r>
            <a:r>
              <a:rPr lang="en-US" dirty="0">
                <a:solidFill>
                  <a:schemeClr val="bg1">
                    <a:lumMod val="95000"/>
                  </a:schemeClr>
                </a:solidFill>
                <a:cs typeface="Biome"/>
              </a:rPr>
              <a:t>1516948</a:t>
            </a:r>
            <a:endParaRPr lang="en-US" dirty="0">
              <a:solidFill>
                <a:schemeClr val="bg1">
                  <a:lumMod val="95000"/>
                </a:schemeClr>
              </a:solidFill>
            </a:endParaRPr>
          </a:p>
          <a:p>
            <a:r>
              <a:rPr lang="en-US" b="1">
                <a:solidFill>
                  <a:schemeClr val="bg1">
                    <a:lumMod val="95000"/>
                  </a:schemeClr>
                </a:solidFill>
                <a:cs typeface="Biome"/>
              </a:rPr>
              <a:t># Features: </a:t>
            </a:r>
            <a:r>
              <a:rPr lang="en-US" dirty="0">
                <a:solidFill>
                  <a:schemeClr val="bg1">
                    <a:lumMod val="95000"/>
                  </a:schemeClr>
                </a:solidFill>
                <a:cs typeface="Biome"/>
              </a:rPr>
              <a:t>15</a:t>
            </a:r>
          </a:p>
          <a:p>
            <a:r>
              <a:rPr lang="en-US" b="1" dirty="0">
                <a:solidFill>
                  <a:schemeClr val="bg1">
                    <a:lumMod val="95000"/>
                  </a:schemeClr>
                </a:solidFill>
                <a:cs typeface="Biome"/>
              </a:rPr>
              <a:t>Dataset Characteristics: </a:t>
            </a:r>
            <a:r>
              <a:rPr lang="en-US" dirty="0">
                <a:solidFill>
                  <a:schemeClr val="bg1">
                    <a:lumMod val="95000"/>
                  </a:schemeClr>
                </a:solidFill>
                <a:cs typeface="Biome"/>
              </a:rPr>
              <a:t>Tabular</a:t>
            </a:r>
            <a:r>
              <a:rPr lang="en-US" dirty="0">
                <a:solidFill>
                  <a:schemeClr val="bg1">
                    <a:lumMod val="95000"/>
                  </a:schemeClr>
                </a:solidFill>
                <a:ea typeface="+mn-lt"/>
                <a:cs typeface="+mn-lt"/>
              </a:rPr>
              <a:t>, Multivariate, Time-Series</a:t>
            </a:r>
            <a:endParaRPr lang="en-US" dirty="0">
              <a:solidFill>
                <a:schemeClr val="bg1">
                  <a:lumMod val="95000"/>
                </a:schemeClr>
              </a:solidFill>
            </a:endParaRPr>
          </a:p>
          <a:p>
            <a:endParaRPr lang="en-US" dirty="0"/>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cs typeface="Biome"/>
              </a:rPr>
              <a:t>Project 1 – Phase 1</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dirty="0">
                <a:cs typeface="Biome"/>
              </a:rPr>
              <a:t>Why we choose the dataset</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473482"/>
            <a:ext cx="6888665" cy="961087"/>
          </a:xfrm>
        </p:spPr>
        <p:txBody>
          <a:bodyPr vert="horz" lIns="91440" tIns="45720" rIns="91440" bIns="45720" rtlCol="0" anchor="t">
            <a:noAutofit/>
          </a:bodyPr>
          <a:lstStyle/>
          <a:p>
            <a:r>
              <a:rPr lang="en-US" sz="1200" dirty="0">
                <a:solidFill>
                  <a:schemeClr val="accent6">
                    <a:lumMod val="60000"/>
                    <a:lumOff val="40000"/>
                  </a:schemeClr>
                </a:solidFill>
                <a:ea typeface="+mj-lt"/>
                <a:cs typeface="+mj-lt"/>
              </a:rPr>
              <a:t>This dataset was chosen because it contains information that was obtained from actual events that accurately reflect real-world situations. This makes it a valuable resource for developing and testing algorithms in the field of anomaly detection, failure prediction, and remaining useful life estimation. Additionally, the availability of failure reports from the company allows us to validate the performance of our algorithms against real-world incidents. Also, this dataset is also represent time series attribute, which is crucial for analyzing trends and patterns over a specific period. The inclusion of time series data enables researchers to observe the progression of anomalies and failures, providing deeper insights into their causes and potential mitigation strategies.</a:t>
            </a:r>
          </a:p>
          <a:p>
            <a:endParaRPr lang="en-US" sz="1200" dirty="0">
              <a:solidFill>
                <a:schemeClr val="accent6">
                  <a:lumMod val="60000"/>
                  <a:lumOff val="40000"/>
                </a:schemeClr>
              </a:solidFill>
              <a:ea typeface="+mj-lt"/>
              <a:cs typeface="+mj-lt"/>
            </a:endParaRPr>
          </a:p>
          <a:p>
            <a:endParaRPr lang="en-US" sz="1200" dirty="0">
              <a:solidFill>
                <a:schemeClr val="accent6">
                  <a:lumMod val="60000"/>
                  <a:lumOff val="40000"/>
                </a:schemeClr>
              </a:solidFill>
              <a:ea typeface="+mj-lt"/>
              <a:cs typeface="+mj-lt"/>
            </a:endParaRP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cs typeface="Biome"/>
              </a:rPr>
              <a:t>Project 1 – Phase 1</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1049193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cs typeface="Biome"/>
              </a:rPr>
              <a:t>Goal and Methodology</a:t>
            </a:r>
            <a:endParaRPr lang="en-US" dirty="0" err="1"/>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402382" y="2145865"/>
            <a:ext cx="3953594" cy="509671"/>
          </a:xfrm>
        </p:spPr>
        <p:txBody>
          <a:bodyPr/>
          <a:lstStyle/>
          <a:p>
            <a:r>
              <a:rPr lang="en-US" dirty="0">
                <a:cs typeface="Biome"/>
              </a:rPr>
              <a:t>Clean and label </a:t>
            </a:r>
            <a:endParaRPr lang="en-US" dirty="0"/>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539867" y="2247239"/>
            <a:ext cx="3911982" cy="523316"/>
          </a:xfrm>
        </p:spPr>
        <p:txBody>
          <a:bodyPr/>
          <a:lstStyle/>
          <a:p>
            <a:r>
              <a:rPr lang="en-US" dirty="0">
                <a:cs typeface="Biome"/>
              </a:rPr>
              <a:t>Build a predictor to alert system failure</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467329" y="2764442"/>
            <a:ext cx="3940736" cy="2307568"/>
          </a:xfrm>
        </p:spPr>
        <p:txBody>
          <a:bodyPr vert="horz" lIns="91440" tIns="45720" rIns="91440" bIns="45720" rtlCol="0" anchor="t">
            <a:noAutofit/>
          </a:bodyPr>
          <a:lstStyle/>
          <a:p>
            <a:pPr marL="283210" indent="-283210"/>
            <a:r>
              <a:rPr lang="en-US" dirty="0">
                <a:ea typeface="+mn-lt"/>
                <a:cs typeface="+mn-lt"/>
              </a:rPr>
              <a:t>Remove unnecessary column</a:t>
            </a:r>
          </a:p>
          <a:p>
            <a:pPr marL="283210" indent="-283210"/>
            <a:r>
              <a:rPr lang="en-US">
                <a:ea typeface="+mn-lt"/>
                <a:cs typeface="+mn-lt"/>
              </a:rPr>
              <a:t>Format the timestamp column</a:t>
            </a:r>
            <a:endParaRPr lang="en-US"/>
          </a:p>
          <a:p>
            <a:pPr marL="283210" indent="-283210"/>
            <a:r>
              <a:rPr lang="en-US" dirty="0">
                <a:ea typeface="+mn-lt"/>
                <a:cs typeface="+mn-lt"/>
              </a:rPr>
              <a:t>Label data (Original dataset is not labelled)</a:t>
            </a:r>
            <a:endParaRPr lang="en-US" dirty="0"/>
          </a:p>
          <a:p>
            <a:pPr marL="283210" indent="-283210"/>
            <a:r>
              <a:rPr lang="en-US" dirty="0">
                <a:ea typeface="+mn-lt"/>
                <a:cs typeface="+mn-lt"/>
              </a:rPr>
              <a:t>Subsample to balance the dataset (Original dataset is highly imbalanced)</a:t>
            </a:r>
            <a:endParaRPr lang="en-US" dirty="0"/>
          </a:p>
          <a:p>
            <a:pPr marL="283210" indent="-283210"/>
            <a:r>
              <a:rPr lang="en-US" dirty="0">
                <a:ea typeface="+mn-lt"/>
                <a:cs typeface="+mn-lt"/>
              </a:rPr>
              <a:t>Find and drop all outliers</a:t>
            </a:r>
            <a:endParaRPr lang="en-US" dirty="0">
              <a:ea typeface="+mn-lt"/>
            </a:endParaRPr>
          </a:p>
          <a:p>
            <a:pPr marL="283210" indent="-283210"/>
            <a:endParaRPr lang="en-US" dirty="0"/>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539867" y="2994479"/>
            <a:ext cx="3911982" cy="2307568"/>
          </a:xfrm>
        </p:spPr>
        <p:txBody>
          <a:bodyPr vert="horz" lIns="91440" tIns="45720" rIns="91440" bIns="45720" rtlCol="0" anchor="t">
            <a:noAutofit/>
          </a:bodyPr>
          <a:lstStyle/>
          <a:p>
            <a:pPr marL="283210" indent="-283210"/>
            <a:r>
              <a:rPr lang="en-US" dirty="0">
                <a:cs typeface="Biome"/>
              </a:rPr>
              <a:t>The system failure prediction problem is a binary classification</a:t>
            </a:r>
            <a:endParaRPr lang="en-US" dirty="0"/>
          </a:p>
          <a:p>
            <a:pPr marL="283210" indent="-283210"/>
            <a:r>
              <a:rPr lang="en-US" dirty="0">
                <a:cs typeface="Biome"/>
              </a:rPr>
              <a:t>Using appropriate Machine Learning to build a predictor to predict system failure</a:t>
            </a:r>
          </a:p>
          <a:p>
            <a:pPr marL="283210" indent="-283210"/>
            <a:r>
              <a:rPr lang="en-US" dirty="0">
                <a:cs typeface="Biome"/>
              </a:rPr>
              <a:t>Test the system on test set and validation</a:t>
            </a:r>
            <a:endParaRPr lang="en-US" dirty="0"/>
          </a:p>
          <a:p>
            <a:pPr marL="283210" indent="-283210"/>
            <a:r>
              <a:rPr lang="en-US" dirty="0">
                <a:cs typeface="Biome"/>
              </a:rPr>
              <a:t>Apply various method such as F1 Score or ROC to select the best model</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149499" y="6409815"/>
            <a:ext cx="4114800" cy="365125"/>
          </a:xfrm>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cs typeface="Biome"/>
              </a:rPr>
              <a:t>Phase 1 Accomplishment</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277525" y="1846507"/>
            <a:ext cx="4280165" cy="509671"/>
          </a:xfrm>
        </p:spPr>
        <p:txBody>
          <a:bodyPr/>
          <a:lstStyle/>
          <a:p>
            <a:r>
              <a:rPr lang="en-US" dirty="0">
                <a:cs typeface="Biome"/>
              </a:rPr>
              <a:t>Alpha team – Clean Data </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342472" y="2392513"/>
            <a:ext cx="3940736" cy="2307568"/>
          </a:xfrm>
        </p:spPr>
        <p:txBody>
          <a:bodyPr vert="horz" lIns="91440" tIns="45720" rIns="91440" bIns="45720" rtlCol="0" anchor="t">
            <a:noAutofit/>
          </a:bodyPr>
          <a:lstStyle/>
          <a:p>
            <a:pPr marL="283210" indent="-283210"/>
            <a:r>
              <a:rPr lang="en-US" dirty="0">
                <a:ea typeface="+mn-lt"/>
                <a:cs typeface="+mn-lt"/>
              </a:rPr>
              <a:t>Remove unnecessary column</a:t>
            </a:r>
          </a:p>
          <a:p>
            <a:pPr marL="283210" indent="-283210">
              <a:buFont typeface="Arial"/>
              <a:buChar char="•"/>
            </a:pPr>
            <a:r>
              <a:rPr lang="en-US" dirty="0">
                <a:ea typeface="+mn-lt"/>
                <a:cs typeface="+mn-lt"/>
              </a:rPr>
              <a:t>Format the timestamp column</a:t>
            </a:r>
            <a:endParaRPr lang="en-US" dirty="0"/>
          </a:p>
          <a:p>
            <a:pPr marL="283210" indent="-283210"/>
            <a:r>
              <a:rPr lang="en-US" dirty="0">
                <a:ea typeface="+mn-lt"/>
                <a:cs typeface="+mn-lt"/>
              </a:rPr>
              <a:t>Label the data using maintenance table</a:t>
            </a:r>
            <a:endParaRPr lang="en-US" dirty="0"/>
          </a:p>
          <a:p>
            <a:pPr marL="283210" indent="-283210"/>
            <a:r>
              <a:rPr lang="en-US">
                <a:ea typeface="+mn-lt"/>
                <a:cs typeface="+mn-lt"/>
              </a:rPr>
              <a:t>Subsample</a:t>
            </a:r>
            <a:r>
              <a:rPr lang="en-US" dirty="0">
                <a:ea typeface="+mn-lt"/>
                <a:cs typeface="+mn-lt"/>
              </a:rPr>
              <a:t> to balance the dataset</a:t>
            </a:r>
            <a:endParaRPr lang="en-US"/>
          </a:p>
          <a:p>
            <a:pPr marL="283210" indent="-283210"/>
            <a:r>
              <a:rPr lang="en-US">
                <a:ea typeface="+mn-lt"/>
                <a:cs typeface="+mn-lt"/>
              </a:rPr>
              <a:t>Find</a:t>
            </a:r>
            <a:r>
              <a:rPr lang="en-US" dirty="0">
                <a:ea typeface="+mn-lt"/>
                <a:cs typeface="+mn-lt"/>
              </a:rPr>
              <a:t> and drop all outliers</a:t>
            </a:r>
            <a:endParaRPr lang="en-US" dirty="0">
              <a:ea typeface="+mn-lt"/>
            </a:endParaRPr>
          </a:p>
          <a:p>
            <a:pPr marL="283210" indent="-283210"/>
            <a:r>
              <a:rPr lang="en-US" dirty="0">
                <a:cs typeface="Biome"/>
              </a:rPr>
              <a:t>Perform EDA on dataset and confirm no outliers left</a:t>
            </a:r>
            <a:endParaRPr lang="en-US" dirty="0"/>
          </a:p>
          <a:p>
            <a:pPr marL="283210" indent="-283210"/>
            <a:r>
              <a:rPr lang="en-US" dirty="0">
                <a:cs typeface="Biome"/>
              </a:rPr>
              <a:t>Save data as csv and </a:t>
            </a:r>
            <a:r>
              <a:rPr lang="en-US" dirty="0" err="1">
                <a:cs typeface="Biome"/>
              </a:rPr>
              <a:t>npz</a:t>
            </a:r>
            <a:endParaRPr lang="en-US" dirty="0" err="1"/>
          </a:p>
          <a:p>
            <a:pPr marL="283210" indent="-283210"/>
            <a:r>
              <a:rPr lang="en-US" dirty="0">
                <a:cs typeface="Biome"/>
              </a:rPr>
              <a:t>Generate </a:t>
            </a:r>
            <a:r>
              <a:rPr lang="en-US" dirty="0" err="1">
                <a:cs typeface="Biome"/>
              </a:rPr>
              <a:t>ipynb</a:t>
            </a:r>
            <a:r>
              <a:rPr lang="en-US" dirty="0">
                <a:cs typeface="Biome"/>
              </a:rPr>
              <a:t> and pdf for report</a:t>
            </a:r>
            <a:endParaRPr lang="en-US" dirty="0"/>
          </a:p>
          <a:p>
            <a:pPr marL="283210" indent="-283210"/>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149499" y="6409815"/>
            <a:ext cx="4114800" cy="365125"/>
          </a:xfrm>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
        <p:nvSpPr>
          <p:cNvPr id="16" name="Text Placeholder 2">
            <a:extLst>
              <a:ext uri="{FF2B5EF4-FFF2-40B4-BE49-F238E27FC236}">
                <a16:creationId xmlns:a16="http://schemas.microsoft.com/office/drawing/2014/main" id="{D9D869FC-A16B-1616-D2B6-64C7F66CA89F}"/>
              </a:ext>
            </a:extLst>
          </p:cNvPr>
          <p:cNvSpPr txBox="1">
            <a:spLocks/>
          </p:cNvSpPr>
          <p:nvPr/>
        </p:nvSpPr>
        <p:spPr>
          <a:xfrm>
            <a:off x="6090496" y="1880978"/>
            <a:ext cx="5060307" cy="50060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Bravo team – SQL </a:t>
            </a:r>
            <a:r>
              <a:rPr lang="en-US" dirty="0" err="1">
                <a:cs typeface="Biome"/>
              </a:rPr>
              <a:t>Workbech</a:t>
            </a:r>
            <a:r>
              <a:rPr lang="en-US" dirty="0">
                <a:cs typeface="Biome"/>
              </a:rPr>
              <a:t> </a:t>
            </a:r>
          </a:p>
        </p:txBody>
      </p:sp>
      <p:sp>
        <p:nvSpPr>
          <p:cNvPr id="18" name="Text Placeholder 4">
            <a:extLst>
              <a:ext uri="{FF2B5EF4-FFF2-40B4-BE49-F238E27FC236}">
                <a16:creationId xmlns:a16="http://schemas.microsoft.com/office/drawing/2014/main" id="{8BBB8470-B302-D4E7-BCEC-03A99B818782}"/>
              </a:ext>
            </a:extLst>
          </p:cNvPr>
          <p:cNvSpPr txBox="1">
            <a:spLocks/>
          </p:cNvSpPr>
          <p:nvPr/>
        </p:nvSpPr>
        <p:spPr>
          <a:xfrm>
            <a:off x="6218943" y="2426984"/>
            <a:ext cx="3940736" cy="2307568"/>
          </a:xfrm>
          <a:prstGeom prst="rect">
            <a:avLst/>
          </a:prstGeom>
        </p:spPr>
        <p:txBody>
          <a:bodyPr vert="horz" lIns="91440" tIns="45720" rIns="91440" bIns="45720" rtlCol="0" anchor="t">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3210" indent="-283210"/>
            <a:r>
              <a:rPr lang="en-US" dirty="0">
                <a:ea typeface="+mn-lt"/>
                <a:cs typeface="+mn-lt"/>
              </a:rPr>
              <a:t>Upload the clean dataset to </a:t>
            </a:r>
            <a:r>
              <a:rPr lang="en-US" dirty="0" err="1">
                <a:ea typeface="+mn-lt"/>
                <a:cs typeface="+mn-lt"/>
              </a:rPr>
              <a:t>mySQL</a:t>
            </a:r>
            <a:r>
              <a:rPr lang="en-US" dirty="0">
                <a:ea typeface="+mn-lt"/>
                <a:cs typeface="+mn-lt"/>
              </a:rPr>
              <a:t> Workbench</a:t>
            </a:r>
          </a:p>
          <a:p>
            <a:pPr marL="283210" indent="-283210"/>
            <a:r>
              <a:rPr lang="en-US" dirty="0">
                <a:cs typeface="Biome"/>
              </a:rPr>
              <a:t>Export dataset as </a:t>
            </a:r>
            <a:r>
              <a:rPr lang="en-US" dirty="0" err="1">
                <a:cs typeface="Biome"/>
              </a:rPr>
              <a:t>sql</a:t>
            </a:r>
            <a:endParaRPr lang="en-US" dirty="0"/>
          </a:p>
          <a:p>
            <a:pPr marL="283210" indent="-283210"/>
            <a:r>
              <a:rPr lang="en-US" dirty="0">
                <a:cs typeface="Biome"/>
              </a:rPr>
              <a:t>Perform a query on </a:t>
            </a:r>
            <a:r>
              <a:rPr lang="en-US" dirty="0" err="1">
                <a:cs typeface="Biome"/>
              </a:rPr>
              <a:t>mySQL</a:t>
            </a:r>
            <a:r>
              <a:rPr lang="en-US" dirty="0">
                <a:cs typeface="Biome"/>
              </a:rPr>
              <a:t> Workbench</a:t>
            </a:r>
          </a:p>
          <a:p>
            <a:pPr marL="283210" indent="-283210"/>
            <a:r>
              <a:rPr lang="en-US" dirty="0">
                <a:cs typeface="Biome"/>
              </a:rPr>
              <a:t>Perform Max() function on </a:t>
            </a:r>
            <a:r>
              <a:rPr lang="en-US" dirty="0" err="1">
                <a:cs typeface="Biome"/>
              </a:rPr>
              <a:t>mySQL</a:t>
            </a:r>
            <a:r>
              <a:rPr lang="en-US" dirty="0">
                <a:cs typeface="Biome"/>
              </a:rPr>
              <a:t> Workbench</a:t>
            </a:r>
          </a:p>
          <a:p>
            <a:pPr marL="283210" indent="-283210"/>
            <a:r>
              <a:rPr lang="en-US" dirty="0">
                <a:cs typeface="Biome"/>
              </a:rPr>
              <a:t>Create a View and query that view on MySQL Workbench</a:t>
            </a:r>
            <a:endParaRPr lang="en-US" dirty="0"/>
          </a:p>
          <a:p>
            <a:pPr marL="283210" indent="-283210"/>
            <a:r>
              <a:rPr lang="en-US" dirty="0">
                <a:cs typeface="Biome"/>
              </a:rPr>
              <a:t>Save function and command as SQL file</a:t>
            </a:r>
          </a:p>
        </p:txBody>
      </p:sp>
      <p:sp>
        <p:nvSpPr>
          <p:cNvPr id="19" name="Text Placeholder 2">
            <a:extLst>
              <a:ext uri="{FF2B5EF4-FFF2-40B4-BE49-F238E27FC236}">
                <a16:creationId xmlns:a16="http://schemas.microsoft.com/office/drawing/2014/main" id="{2255D3C5-3B4D-EAFB-3C84-E34C752F6087}"/>
              </a:ext>
            </a:extLst>
          </p:cNvPr>
          <p:cNvSpPr txBox="1">
            <a:spLocks/>
          </p:cNvSpPr>
          <p:nvPr/>
        </p:nvSpPr>
        <p:spPr>
          <a:xfrm>
            <a:off x="6217495" y="5718191"/>
            <a:ext cx="5749735" cy="500600"/>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Biome"/>
              </a:rPr>
              <a:t>Writing Report and Cross-review</a:t>
            </a:r>
            <a:endParaRPr lang="en-US" dirty="0"/>
          </a:p>
        </p:txBody>
      </p:sp>
    </p:spTree>
    <p:extLst>
      <p:ext uri="{BB962C8B-B14F-4D97-AF65-F5344CB8AC3E}">
        <p14:creationId xmlns:p14="http://schemas.microsoft.com/office/powerpoint/2010/main" val="3179801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err="1">
                <a:cs typeface="Biome"/>
              </a:rPr>
              <a:t>Progess</a:t>
            </a:r>
            <a:r>
              <a:rPr lang="en-US" dirty="0">
                <a:cs typeface="Biome"/>
              </a:rPr>
              <a:t> </a:t>
            </a:r>
            <a:r>
              <a:rPr lang="en-US" dirty="0" err="1">
                <a:cs typeface="Biome"/>
              </a:rPr>
              <a:t>Grantt</a:t>
            </a:r>
            <a:r>
              <a:rPr lang="en-US" dirty="0">
                <a:cs typeface="Biome"/>
              </a:rPr>
              <a:t> Chart</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8</a:t>
            </a:fld>
            <a:endParaRPr lang="en-US" dirty="0"/>
          </a:p>
        </p:txBody>
      </p:sp>
      <p:pic>
        <p:nvPicPr>
          <p:cNvPr id="20" name="Content Placeholder 19" descr="A screenshot of a project&#10;&#10;Description automatically generated">
            <a:extLst>
              <a:ext uri="{FF2B5EF4-FFF2-40B4-BE49-F238E27FC236}">
                <a16:creationId xmlns:a16="http://schemas.microsoft.com/office/drawing/2014/main" id="{C9E3036D-C415-33D7-B408-76BC5505FA2B}"/>
              </a:ext>
            </a:extLst>
          </p:cNvPr>
          <p:cNvPicPr>
            <a:picLocks noGrp="1" noChangeAspect="1"/>
          </p:cNvPicPr>
          <p:nvPr>
            <p:ph sz="quarter" idx="35"/>
          </p:nvPr>
        </p:nvPicPr>
        <p:blipFill>
          <a:blip r:embed="rId2"/>
          <a:stretch>
            <a:fillRect/>
          </a:stretch>
        </p:blipFill>
        <p:spPr>
          <a:xfrm>
            <a:off x="1485761" y="1574516"/>
            <a:ext cx="8717935" cy="441592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1" name="TextBox 20">
            <a:extLst>
              <a:ext uri="{FF2B5EF4-FFF2-40B4-BE49-F238E27FC236}">
                <a16:creationId xmlns:a16="http://schemas.microsoft.com/office/drawing/2014/main" id="{0AFC1106-0448-C6BA-2956-48A0E145F503}"/>
              </a:ext>
            </a:extLst>
          </p:cNvPr>
          <p:cNvSpPr txBox="1"/>
          <p:nvPr/>
        </p:nvSpPr>
        <p:spPr>
          <a:xfrm>
            <a:off x="4339303" y="6059948"/>
            <a:ext cx="351339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err="1">
                <a:solidFill>
                  <a:srgbClr val="FFFFFF"/>
                </a:solidFill>
              </a:rPr>
              <a:t>Grantt</a:t>
            </a:r>
            <a:r>
              <a:rPr lang="en-US" sz="1600" dirty="0">
                <a:solidFill>
                  <a:srgbClr val="FFFFFF"/>
                </a:solidFill>
              </a:rPr>
              <a:t> chart for Phase 1 workflow</a:t>
            </a:r>
          </a:p>
        </p:txBody>
      </p:sp>
    </p:spTree>
    <p:extLst>
      <p:ext uri="{BB962C8B-B14F-4D97-AF65-F5344CB8AC3E}">
        <p14:creationId xmlns:p14="http://schemas.microsoft.com/office/powerpoint/2010/main" val="2378653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a:xfrm>
            <a:off x="1106157" y="3426703"/>
            <a:ext cx="3767257" cy="2616883"/>
          </a:xfrm>
        </p:spPr>
        <p:txBody>
          <a:bodyPr vert="horz" lIns="91440" tIns="45720" rIns="91440" bIns="45720" rtlCol="0" anchor="t">
            <a:noAutofit/>
          </a:bodyPr>
          <a:lstStyle/>
          <a:p>
            <a:r>
              <a:rPr lang="en-US" sz="2000" dirty="0">
                <a:cs typeface="Biome"/>
              </a:rPr>
              <a:t>Team 14</a:t>
            </a:r>
            <a:endParaRPr lang="en-US" sz="2000"/>
          </a:p>
          <a:p>
            <a:endParaRPr lang="en-US"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cs typeface="Biome"/>
              </a:rPr>
              <a:t>Project 1 – Phase 1</a:t>
            </a:r>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157</Words>
  <Application>Microsoft Office PowerPoint</Application>
  <PresentationFormat>Widescreen</PresentationFormat>
  <Paragraphs>54</Paragraphs>
  <Slides>9</Slides>
  <Notes>2</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Team members</vt:lpstr>
      <vt:lpstr>Team members</vt:lpstr>
      <vt:lpstr>MetroPT-3 Dataset</vt:lpstr>
      <vt:lpstr>Why we choose the dataset</vt:lpstr>
      <vt:lpstr>Goal and Methodology</vt:lpstr>
      <vt:lpstr>Phase 1 Accomplishment</vt:lpstr>
      <vt:lpstr>Progess Grantt Chart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
  <cp:lastModifiedBy/>
  <cp:revision>293</cp:revision>
  <dcterms:created xsi:type="dcterms:W3CDTF">2023-10-12T00:12:31Z</dcterms:created>
  <dcterms:modified xsi:type="dcterms:W3CDTF">2023-10-12T01:23:40Z</dcterms:modified>
</cp:coreProperties>
</file>

<file path=docProps/thumbnail.jpeg>
</file>